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2" r:id="rId5"/>
    <p:sldId id="276" r:id="rId6"/>
    <p:sldId id="277" r:id="rId7"/>
    <p:sldId id="259" r:id="rId8"/>
    <p:sldId id="269" r:id="rId9"/>
    <p:sldId id="270" r:id="rId10"/>
    <p:sldId id="260" r:id="rId11"/>
    <p:sldId id="268" r:id="rId12"/>
    <p:sldId id="261" r:id="rId13"/>
    <p:sldId id="271" r:id="rId14"/>
    <p:sldId id="272" r:id="rId15"/>
    <p:sldId id="273" r:id="rId16"/>
    <p:sldId id="263" r:id="rId17"/>
    <p:sldId id="264" r:id="rId18"/>
    <p:sldId id="265" r:id="rId19"/>
    <p:sldId id="266" r:id="rId20"/>
    <p:sldId id="267" r:id="rId21"/>
    <p:sldId id="275" r:id="rId22"/>
    <p:sldId id="274" r:id="rId23"/>
    <p:sldId id="278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FFFF66"/>
    <a:srgbClr val="EBF6A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9" d="100"/>
          <a:sy n="69" d="100"/>
        </p:scale>
        <p:origin x="-1332" y="-78"/>
      </p:cViewPr>
      <p:guideLst>
        <p:guide orient="horz" pos="216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31AD929-13BD-4202-A510-F5A6467DB919}" type="datetimeFigureOut">
              <a:rPr lang="en-US" smtClean="0"/>
              <a:pPr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4314250-C263-4880-A127-8ED94A6C8E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65" y="1524000"/>
            <a:ext cx="84582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ACCOMPLISHMENTS:</a:t>
            </a:r>
            <a:br>
              <a:rPr lang="en-US" b="1" dirty="0" smtClean="0"/>
            </a:br>
            <a:r>
              <a:rPr lang="en-US" b="1" dirty="0" smtClean="0"/>
              <a:t>PRODUCERS DEVELOPMENT and </a:t>
            </a:r>
            <a:br>
              <a:rPr lang="en-US" b="1" dirty="0" smtClean="0"/>
            </a:br>
            <a:r>
              <a:rPr lang="en-US" b="1" dirty="0" smtClean="0"/>
              <a:t>ORGANIC  MANGO DEVELOPMENT PROJECT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5305" y="4481975"/>
            <a:ext cx="3962400" cy="126062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n>
                  <a:solidFill>
                    <a:srgbClr val="FFFF00"/>
                  </a:solidFill>
                </a:ln>
              </a:rPr>
              <a:t>Year End Presentation 2014</a:t>
            </a:r>
            <a:endParaRPr lang="en-US" sz="2400" b="1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6" name="Picture 2" descr="E:\Documents\2012\cd catalogue\cd catalogue dollar\fairtrading\article\img\PRO FAIR TRADE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6310"/>
            <a:ext cx="1400801" cy="1334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34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564554"/>
            <a:ext cx="343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/>
              <a:t>FAIR TRADE PREMIUM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289024"/>
              </p:ext>
            </p:extLst>
          </p:nvPr>
        </p:nvGraphicFramePr>
        <p:xfrm>
          <a:off x="762000" y="3236676"/>
          <a:ext cx="80010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26670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YEAR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AMOUNT ( Pesos)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NO. OF FARMERS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June-December 2013</a:t>
                      </a:r>
                    </a:p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PH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awarded</a:t>
                      </a:r>
                      <a:r>
                        <a:rPr lang="en-PH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Jan  26-Feb 1, 2014)</a:t>
                      </a:r>
                      <a:r>
                        <a:rPr lang="en-PH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366,000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January-May 24 2014</a:t>
                      </a:r>
                    </a:p>
                    <a:p>
                      <a:pPr algn="ctr"/>
                      <a:r>
                        <a:rPr lang="en-PH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(awarded</a:t>
                      </a:r>
                      <a:r>
                        <a:rPr lang="en-PH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November 3-7, 2014)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196,920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May 25- November 7, 2014</a:t>
                      </a:r>
                    </a:p>
                    <a:p>
                      <a:pPr algn="ctr"/>
                      <a:r>
                        <a:rPr lang="en-PH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to be awarded</a:t>
                      </a:r>
                      <a:r>
                        <a:rPr lang="en-PH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on Feb  17-21, 2015)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143,012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977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nneluise\Documents\Donard2014\Davao\visitnov3-7\panabo\awardingofFTpremium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3886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0"/>
            <a:ext cx="4514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10000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52728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Monotype Corsiva" pitchFamily="66" charset="0"/>
              </a:rPr>
              <a:t>Awarding of Fair Trade Premium</a:t>
            </a:r>
            <a:endParaRPr lang="en-US" sz="35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848355"/>
          </a:xfrm>
          <a:prstGeom prst="rect">
            <a:avLst/>
          </a:prstGeom>
          <a:noFill/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ACCOMPLISHMENTS:</a:t>
            </a:r>
            <a:br>
              <a:rPr lang="en-US" b="1" dirty="0" smtClean="0"/>
            </a:br>
            <a:r>
              <a:rPr lang="en-US" b="1" dirty="0" smtClean="0"/>
              <a:t>ORGANIC MANGO CERTIFICATION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2514600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EXTERNAL INSPECTION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944033" y="3276600"/>
            <a:ext cx="7408333" cy="3450696"/>
          </a:xfrm>
        </p:spPr>
        <p:txBody>
          <a:bodyPr/>
          <a:lstStyle/>
          <a:p>
            <a:r>
              <a:rPr lang="en-US" dirty="0" smtClean="0"/>
              <a:t>conducted  inspection to processing plant in </a:t>
            </a:r>
            <a:r>
              <a:rPr lang="en-US" dirty="0" err="1" smtClean="0"/>
              <a:t>Profood</a:t>
            </a:r>
            <a:r>
              <a:rPr lang="en-US" dirty="0" smtClean="0"/>
              <a:t> Cebu and </a:t>
            </a:r>
            <a:r>
              <a:rPr lang="en-US" dirty="0" err="1" smtClean="0"/>
              <a:t>Bulacan</a:t>
            </a:r>
            <a:endParaRPr lang="en-US" dirty="0" smtClean="0"/>
          </a:p>
          <a:p>
            <a:r>
              <a:rPr lang="en-US" dirty="0" smtClean="0"/>
              <a:t>Conducted farmers/field inspection to 4 communities</a:t>
            </a:r>
          </a:p>
          <a:p>
            <a:r>
              <a:rPr lang="en-US" dirty="0" smtClean="0"/>
              <a:t>Center of the inspection is the “PAPER TRAIL”</a:t>
            </a:r>
          </a:p>
          <a:p>
            <a:r>
              <a:rPr lang="en-US" dirty="0" smtClean="0"/>
              <a:t>Recommended tree tagging and colored labeling of crates for  traceability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6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85805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8025" y="658105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35" y="2812485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3365" y="2791705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72960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710555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478675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5835" y="2763995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0" y="-200890"/>
            <a:ext cx="8229600" cy="1252728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Monotype Corsiva" pitchFamily="66" charset="0"/>
              </a:rPr>
              <a:t>Inspection of </a:t>
            </a:r>
            <a:r>
              <a:rPr lang="en-US" sz="3500" dirty="0" err="1" smtClean="0">
                <a:latin typeface="Monotype Corsiva" pitchFamily="66" charset="0"/>
              </a:rPr>
              <a:t>Profood</a:t>
            </a:r>
            <a:r>
              <a:rPr lang="en-US" sz="3500" dirty="0" smtClean="0">
                <a:latin typeface="Monotype Corsiva" pitchFamily="66" charset="0"/>
              </a:rPr>
              <a:t> Cebu</a:t>
            </a:r>
            <a:endParaRPr lang="en-US" sz="35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19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396241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962415"/>
            <a:ext cx="31369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962415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52728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Monotype Corsiva" pitchFamily="66" charset="0"/>
              </a:rPr>
              <a:t>Inspection of </a:t>
            </a:r>
            <a:r>
              <a:rPr lang="en-US" sz="3500" dirty="0" err="1" smtClean="0">
                <a:latin typeface="Monotype Corsiva" pitchFamily="66" charset="0"/>
              </a:rPr>
              <a:t>Profood</a:t>
            </a:r>
            <a:r>
              <a:rPr lang="en-US" sz="3500" dirty="0" smtClean="0">
                <a:latin typeface="Monotype Corsiva" pitchFamily="66" charset="0"/>
              </a:rPr>
              <a:t> </a:t>
            </a:r>
            <a:r>
              <a:rPr lang="en-US" sz="3500" dirty="0" err="1" smtClean="0">
                <a:latin typeface="Monotype Corsiva" pitchFamily="66" charset="0"/>
              </a:rPr>
              <a:t>Bulacan</a:t>
            </a:r>
            <a:endParaRPr lang="en-US" sz="35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7620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0400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7620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96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39435" y="-83130"/>
            <a:ext cx="8229600" cy="1252728"/>
          </a:xfrm>
        </p:spPr>
        <p:txBody>
          <a:bodyPr>
            <a:normAutofit/>
          </a:bodyPr>
          <a:lstStyle/>
          <a:p>
            <a:r>
              <a:rPr lang="en-US" sz="3500" dirty="0" err="1" smtClean="0">
                <a:latin typeface="Monotype Corsiva" pitchFamily="66" charset="0"/>
              </a:rPr>
              <a:t>FarmInspection</a:t>
            </a:r>
            <a:r>
              <a:rPr lang="en-US" sz="3500" dirty="0" smtClean="0">
                <a:latin typeface="Monotype Corsiva" pitchFamily="66" charset="0"/>
              </a:rPr>
              <a:t>  and interview w/ farmers</a:t>
            </a:r>
            <a:endParaRPr lang="en-US" sz="3500" dirty="0">
              <a:latin typeface="Monotype Corsiva" pitchFamily="66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181600" y="3505200"/>
            <a:ext cx="3352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Exit meeting…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848355"/>
          </a:xfrm>
          <a:prstGeom prst="rect">
            <a:avLst/>
          </a:prstGeom>
          <a:noFill/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564554"/>
            <a:ext cx="4080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/>
              <a:t>EDUCATIONAL ASSISTANCE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289024"/>
              </p:ext>
            </p:extLst>
          </p:nvPr>
        </p:nvGraphicFramePr>
        <p:xfrm>
          <a:off x="762000" y="3236676"/>
          <a:ext cx="80010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362200"/>
                <a:gridCol w="3962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Sponsor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No. Of  </a:t>
                      </a:r>
                      <a:r>
                        <a:rPr lang="en-US" sz="2000" dirty="0" err="1" smtClean="0"/>
                        <a:t>Communiies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NO. of Scholars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PFT</a:t>
                      </a:r>
                      <a:r>
                        <a:rPr lang="en-PH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Elementary</a:t>
                      </a:r>
                    </a:p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</a:t>
                      </a:r>
                      <a:r>
                        <a:rPr lang="en-PH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Highschool</a:t>
                      </a:r>
                      <a:endParaRPr lang="en-PH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College student -successfully graduated BEED and passed LET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Kapatiran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out of 18 graduated </a:t>
                      </a:r>
                    </a:p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en-PH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school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JSF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College students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386119" cy="299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086" y="3505200"/>
            <a:ext cx="2237314" cy="28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505200"/>
            <a:ext cx="2209800" cy="289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29000"/>
            <a:ext cx="3992562" cy="29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00" y="358140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290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84835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1387946"/>
              </p:ext>
            </p:extLst>
          </p:nvPr>
        </p:nvGraphicFramePr>
        <p:xfrm>
          <a:off x="381000" y="3454400"/>
          <a:ext cx="8382000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FARMERS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NO.OF TREES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ESTIMATED HARVEST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kls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2,084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455,690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1,982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482,750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4,066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938,440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</a:t>
                      </a:r>
                      <a:r>
                        <a:rPr lang="en-US" baseline="0" dirty="0" smtClean="0"/>
                        <a:t> INCREASED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106 %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2514600"/>
            <a:ext cx="333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CARABAO MANGO  FARMERS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30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242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4805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81000" y="30480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ACCOMPLISHMENTS: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PRODUCERS DEVELOPMENT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/>
              <a:t>TREE PLANTING:</a:t>
            </a:r>
            <a:endParaRPr lang="en-US" sz="2400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11640" y="2118610"/>
            <a:ext cx="4174760" cy="3450696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Planted 3,416 coconut, 500 mango saplings and 852 wildlings to 14 </a:t>
            </a:r>
            <a:r>
              <a:rPr lang="en-US" sz="2000" dirty="0" err="1" smtClean="0"/>
              <a:t>Aeta</a:t>
            </a:r>
            <a:r>
              <a:rPr lang="en-US" sz="2000" dirty="0" smtClean="0"/>
              <a:t> communities participated by the community members, </a:t>
            </a:r>
            <a:r>
              <a:rPr lang="en-US" sz="2000" dirty="0" err="1" smtClean="0"/>
              <a:t>Preda</a:t>
            </a:r>
            <a:r>
              <a:rPr lang="en-US" sz="2000" dirty="0" smtClean="0"/>
              <a:t> staff, volunteers, youth and children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812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2435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80" y="20574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5560" y="4343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343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9812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590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3200400" cy="2848355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81000" y="30480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ACCOMPLISHMENTS: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PRODUCERS DEVELOPMENT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28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/>
              <a:t>Other projects:</a:t>
            </a:r>
            <a:endParaRPr lang="en-US" sz="24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81000" y="2209800"/>
            <a:ext cx="3810000" cy="345069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Started to distribute Solar Lights to </a:t>
            </a:r>
            <a:r>
              <a:rPr lang="en-US" sz="2000" dirty="0" err="1" smtClean="0"/>
              <a:t>Aeta</a:t>
            </a:r>
            <a:r>
              <a:rPr lang="en-US" sz="2000" dirty="0" smtClean="0"/>
              <a:t> communities (</a:t>
            </a:r>
            <a:r>
              <a:rPr lang="en-US" sz="2000" dirty="0" err="1" smtClean="0"/>
              <a:t>Baliwet</a:t>
            </a:r>
            <a:r>
              <a:rPr lang="en-US" sz="2000" dirty="0" smtClean="0"/>
              <a:t>, </a:t>
            </a:r>
            <a:r>
              <a:rPr lang="en-US" sz="2000" dirty="0" err="1" smtClean="0"/>
              <a:t>Payangan</a:t>
            </a:r>
            <a:r>
              <a:rPr lang="en-US" sz="2000" dirty="0" smtClean="0"/>
              <a:t>, </a:t>
            </a:r>
            <a:r>
              <a:rPr lang="en-US" sz="2000" dirty="0" err="1" smtClean="0"/>
              <a:t>Bayan-bayanan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Facilitated construction of 1 hand pump unit to </a:t>
            </a:r>
            <a:r>
              <a:rPr lang="en-US" sz="2000" dirty="0" err="1" smtClean="0"/>
              <a:t>Samahang</a:t>
            </a:r>
            <a:r>
              <a:rPr lang="en-US" sz="2000" dirty="0" smtClean="0"/>
              <a:t> </a:t>
            </a:r>
            <a:r>
              <a:rPr lang="en-US" sz="2000" dirty="0" err="1" smtClean="0"/>
              <a:t>Aeta</a:t>
            </a:r>
            <a:r>
              <a:rPr lang="en-US" sz="2000" dirty="0" smtClean="0"/>
              <a:t> </a:t>
            </a:r>
            <a:r>
              <a:rPr lang="en-US" sz="2000" dirty="0" err="1" smtClean="0"/>
              <a:t>ng</a:t>
            </a:r>
            <a:r>
              <a:rPr lang="en-US" sz="2000" dirty="0" smtClean="0"/>
              <a:t> </a:t>
            </a:r>
            <a:r>
              <a:rPr lang="en-US" sz="2000" dirty="0" err="1" smtClean="0"/>
              <a:t>Banawen</a:t>
            </a:r>
            <a:endParaRPr lang="en-US" sz="2000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648200"/>
            <a:ext cx="2616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648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6482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1" y="2514600"/>
            <a:ext cx="2496644" cy="19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eluise\Documents\Donard2014\pictures\TREE Tagging\Abucay nov13\Seminar on Internal Control Systm-Abucay Bata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600200"/>
            <a:ext cx="1828800" cy="2438400"/>
          </a:xfrm>
          <a:prstGeom prst="rect">
            <a:avLst/>
          </a:prstGeom>
          <a:noFill/>
        </p:spPr>
      </p:pic>
      <p:pic>
        <p:nvPicPr>
          <p:cNvPr id="1027" name="Picture 3" descr="C:\Users\Anneluise\Documents\Donard2014\pictures\TREE Tagging\Abucay nov13\Seminar on Internal Control Systm-Abucay Bata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100" y="1676400"/>
            <a:ext cx="3251200" cy="2438400"/>
          </a:xfrm>
          <a:prstGeom prst="rect">
            <a:avLst/>
          </a:prstGeom>
          <a:noFill/>
        </p:spPr>
      </p:pic>
      <p:pic>
        <p:nvPicPr>
          <p:cNvPr id="1028" name="Picture 4" descr="C:\Users\Anneluise\Documents\Donard2014\pictures\TREE Tagging\Baliwet Nov 20\training at Baliw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0"/>
            <a:ext cx="3276600" cy="245745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1910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038600"/>
            <a:ext cx="3276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>
                <a:latin typeface="Monotype Corsiva" pitchFamily="66" charset="0"/>
              </a:rPr>
              <a:t>Farmers training…………………</a:t>
            </a:r>
            <a:endParaRPr lang="en-US" sz="35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4221" y="4163290"/>
            <a:ext cx="3484359" cy="246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eluise\Documents\Donard2014\pictures\TREE Tagging\Abucay nov13\Tree tagging Abuca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2946400" cy="22098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6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676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C:\Users\Anneluise\Documents\Donard2014\pictures\TREE Tagging\MAO Nov 19\tagging at MA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6400"/>
            <a:ext cx="3048000" cy="228600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3962400"/>
            <a:ext cx="33147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>
                <a:latin typeface="Monotype Corsiva" pitchFamily="66" charset="0"/>
              </a:rPr>
              <a:t>Mango tree tagging…………………</a:t>
            </a:r>
            <a:endParaRPr lang="en-US" sz="35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0"/>
            <a:ext cx="3733800" cy="27096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</a:rPr>
              <a:t>MARAMING </a:t>
            </a:r>
            <a:r>
              <a:rPr lang="en-US" dirty="0" err="1" smtClean="0">
                <a:latin typeface="Algerian" pitchFamily="82" charset="0"/>
              </a:rPr>
              <a:t>SalaMaT</a:t>
            </a:r>
            <a:r>
              <a:rPr lang="en-US" dirty="0" smtClean="0">
                <a:latin typeface="Algerian" pitchFamily="82" charset="0"/>
              </a:rPr>
              <a:t> PO!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038600" cy="290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4038600" cy="302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799" y="3581400"/>
            <a:ext cx="434726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848355"/>
          </a:xfrm>
          <a:prstGeom prst="rect">
            <a:avLst/>
          </a:prstGeom>
          <a:noFill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4430689"/>
              </p:ext>
            </p:extLst>
          </p:nvPr>
        </p:nvGraphicFramePr>
        <p:xfrm>
          <a:off x="1143000" y="2895600"/>
          <a:ext cx="6705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FARMERS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NO.OF TREES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9,130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7,737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</a:t>
                      </a:r>
                      <a:r>
                        <a:rPr lang="en-US" baseline="0" dirty="0" smtClean="0"/>
                        <a:t> INCREASED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- 21 %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-14  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-15.26 %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2372303"/>
            <a:ext cx="281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PICO MANGO  FARMERS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5334000"/>
            <a:ext cx="705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Decreased was due to sanctioned as per PREDA Organic Mango IQCS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80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3.bp.blogspot.com/_YZK1E_LNzfA/SiqHcTmd2WI/AAAAAAAAAGg/V_HLQKktXaY/s320/mango-tran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"/>
            <a:ext cx="2691830" cy="2395728"/>
          </a:xfrm>
          <a:prstGeom prst="rect">
            <a:avLst/>
          </a:prstGeom>
          <a:noFill/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4430689"/>
              </p:ext>
            </p:extLst>
          </p:nvPr>
        </p:nvGraphicFramePr>
        <p:xfrm>
          <a:off x="685800" y="1966425"/>
          <a:ext cx="6096000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702"/>
                <a:gridCol w="1991498"/>
                <a:gridCol w="22098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COMMUNITY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FARMERS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QUANTITY</a:t>
                      </a:r>
                      <a:r>
                        <a:rPr lang="en-US" baseline="0" dirty="0" smtClean="0"/>
                        <a:t> OF HARVEST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41,323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LUMIBAO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4,407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BALIWET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5,924.4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3,963.6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BATIAWAN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8,856.5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ALIBANG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5,718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BANGKAL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4,186.5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BAYANBAYANAN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CADMANG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1,670.5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153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77,308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1600200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PICO MANGO  HARVEST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7765" y="1524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5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5380" y="3581400"/>
            <a:ext cx="324504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0" y="3581400"/>
            <a:ext cx="3276600" cy="264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3400" y="3581400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3944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2" y="361212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39441"/>
            <a:ext cx="3263900" cy="25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5" y="3501266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1875" y="335975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2475" y="3457722"/>
            <a:ext cx="33147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4033" y="3276600"/>
            <a:ext cx="7408333" cy="3450696"/>
          </a:xfrm>
        </p:spPr>
        <p:txBody>
          <a:bodyPr/>
          <a:lstStyle/>
          <a:p>
            <a:r>
              <a:rPr lang="en-US" dirty="0" smtClean="0"/>
              <a:t>Conducted  15 IQCS seminar to 14  </a:t>
            </a:r>
            <a:r>
              <a:rPr lang="en-US" dirty="0" err="1" smtClean="0"/>
              <a:t>Aeta</a:t>
            </a:r>
            <a:r>
              <a:rPr lang="en-US" dirty="0" smtClean="0"/>
              <a:t> groups</a:t>
            </a:r>
            <a:br>
              <a:rPr lang="en-US" dirty="0" smtClean="0"/>
            </a:br>
            <a:r>
              <a:rPr lang="en-US" dirty="0" smtClean="0"/>
              <a:t>conducted 1 seminar for local inspector</a:t>
            </a:r>
          </a:p>
          <a:p>
            <a:r>
              <a:rPr lang="en-US" dirty="0" smtClean="0"/>
              <a:t>Conducted 3 monitoring visit with </a:t>
            </a:r>
            <a:r>
              <a:rPr lang="en-US" dirty="0" err="1" smtClean="0"/>
              <a:t>Preda</a:t>
            </a:r>
            <a:r>
              <a:rPr lang="en-US" dirty="0" smtClean="0"/>
              <a:t> and FT principle orientation to Davao mango growers. Signing of declaration of commitment to FT principles was also done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ACCOMPLISHMENTS:</a:t>
            </a:r>
            <a:br>
              <a:rPr lang="en-US" dirty="0" smtClean="0"/>
            </a:br>
            <a:r>
              <a:rPr lang="en-US" dirty="0" smtClean="0"/>
              <a:t>PRODUCERS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51460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/>
              <a:t>TRAININGS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0645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3905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0390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56305"/>
            <a:ext cx="2362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nneluise\Documents\Donard2014\Davao\visitnov3-7\banas2\happy United Womens farmers association of Banas 2 ,Brgy Bato,  Toril, Davao cit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228105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Anneluise\Documents\Donard2014\Davao\visitnov3-7\kapalong\kapalong-asuncion mango farmer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28105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10985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50"/>
                </a:solidFill>
                <a:latin typeface="Monotype Corsiva" pitchFamily="66" charset="0"/>
              </a:rPr>
              <a:t>Signing  of the Declaration of Partnership and Commitment to the Principles  and Practices of Fair Trade</a:t>
            </a:r>
            <a:endParaRPr lang="en-US" sz="2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neluise\Documents\Donard2014\Davao\visitnov3-7\kapalong\mango tree validation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35" y="22167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nneluise\Documents\Donard2014\Davao\visitnov3-7\banas2\mango tree validati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565" y="193965"/>
            <a:ext cx="2660075" cy="18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8124" y="221670"/>
            <a:ext cx="3041075" cy="198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35" y="2389905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035" y="2389905"/>
            <a:ext cx="2155825" cy="17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1035" y="2389905"/>
            <a:ext cx="335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41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7100" y="4343401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44196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35525" y="1960420"/>
            <a:ext cx="861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Monotype Corsiva" pitchFamily="66" charset="0"/>
              </a:rPr>
              <a:t>Mango  farm validation</a:t>
            </a:r>
            <a:endParaRPr lang="en-US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235" y="3913905"/>
            <a:ext cx="861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Monotype Corsiva" pitchFamily="66" charset="0"/>
              </a:rPr>
              <a:t>Visit to  Davao processing plant</a:t>
            </a:r>
            <a:endParaRPr lang="en-US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861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Monotype Corsiva" pitchFamily="66" charset="0"/>
              </a:rPr>
              <a:t>Checking of green and yellow card</a:t>
            </a:r>
            <a:endParaRPr lang="en-US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1664</TotalTime>
  <Words>430</Words>
  <Application>Microsoft Office PowerPoint</Application>
  <PresentationFormat>On-screen Show (4:3)</PresentationFormat>
  <Paragraphs>147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Waveform</vt:lpstr>
      <vt:lpstr>ACCOMPLISHMENTS: PRODUCERS DEVELOPMENT and  ORGANIC  MANGO DEVELOPMENT PROJECT</vt:lpstr>
      <vt:lpstr>ACCOMPLISHMENTS: PRODUCERS DEVELOPMENT</vt:lpstr>
      <vt:lpstr>ACCOMPLISHMENTS: PRODUCERS DEVELOPMENT</vt:lpstr>
      <vt:lpstr>ACCOMPLISHMENTS: PRODUCERS DEVELOPMENT</vt:lpstr>
      <vt:lpstr>Slide 5</vt:lpstr>
      <vt:lpstr>Slide 6</vt:lpstr>
      <vt:lpstr>ACCOMPLISHMENTS: PRODUCERS DEVELOPMENT</vt:lpstr>
      <vt:lpstr>Slide 8</vt:lpstr>
      <vt:lpstr>Slide 9</vt:lpstr>
      <vt:lpstr>ACCOMPLISHMENTS: PRODUCERS DEVELOPMENT</vt:lpstr>
      <vt:lpstr>Awarding of Fair Trade Premium</vt:lpstr>
      <vt:lpstr>ACCOMPLISHMENTS: ORGANIC MANGO CERTIFICATION</vt:lpstr>
      <vt:lpstr>Inspection of Profood Cebu</vt:lpstr>
      <vt:lpstr>Inspection of Profood Bulacan</vt:lpstr>
      <vt:lpstr>FarmInspection  and interview w/ farmers</vt:lpstr>
      <vt:lpstr>ACCOMPLISHMENTS: PRODUCERS DEVELOPMENT</vt:lpstr>
      <vt:lpstr>Slide 17</vt:lpstr>
      <vt:lpstr>Slide 18</vt:lpstr>
      <vt:lpstr>Slide 19</vt:lpstr>
      <vt:lpstr>Slide 20</vt:lpstr>
      <vt:lpstr>Slide 21</vt:lpstr>
      <vt:lpstr>Slide 22</vt:lpstr>
      <vt:lpstr>Farmers training…………………</vt:lpstr>
      <vt:lpstr>Mango tree tagging…………………</vt:lpstr>
      <vt:lpstr>MARAMING SalaMaT PO!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</dc:creator>
  <cp:lastModifiedBy>Anneluise</cp:lastModifiedBy>
  <cp:revision>84</cp:revision>
  <dcterms:created xsi:type="dcterms:W3CDTF">2013-01-16T21:38:30Z</dcterms:created>
  <dcterms:modified xsi:type="dcterms:W3CDTF">2015-01-30T06:48:31Z</dcterms:modified>
</cp:coreProperties>
</file>